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1500" r:id="rId2"/>
    <p:sldId id="771" r:id="rId3"/>
    <p:sldId id="649" r:id="rId4"/>
    <p:sldId id="651" r:id="rId5"/>
    <p:sldId id="652" r:id="rId6"/>
    <p:sldId id="756" r:id="rId7"/>
    <p:sldId id="650" r:id="rId8"/>
    <p:sldId id="653" r:id="rId9"/>
    <p:sldId id="655" r:id="rId10"/>
    <p:sldId id="657" r:id="rId11"/>
    <p:sldId id="656" r:id="rId12"/>
    <p:sldId id="658" r:id="rId13"/>
    <p:sldId id="659" r:id="rId14"/>
    <p:sldId id="1501" r:id="rId15"/>
    <p:sldId id="1502" r:id="rId16"/>
    <p:sldId id="660" r:id="rId17"/>
    <p:sldId id="661" r:id="rId18"/>
    <p:sldId id="662" r:id="rId19"/>
    <p:sldId id="663" r:id="rId20"/>
    <p:sldId id="665" r:id="rId21"/>
    <p:sldId id="664" r:id="rId22"/>
    <p:sldId id="666" r:id="rId23"/>
    <p:sldId id="667" r:id="rId24"/>
    <p:sldId id="668" r:id="rId25"/>
    <p:sldId id="669" r:id="rId26"/>
    <p:sldId id="67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98" d="100"/>
          <a:sy n="98" d="100"/>
        </p:scale>
        <p:origin x="9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tiff>
</file>

<file path=ppt/media/image10.tiff>
</file>

<file path=ppt/media/image11.png>
</file>

<file path=ppt/media/image12.tiff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4966F-3229-B1F2-9C3C-CADEF6D907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050502-5B92-20B1-CBF3-EAA313AA5C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68D6A-AFA2-1950-C28A-2BA90A39F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0BDFB-64DB-ACC2-589E-F238F2E0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2CE65-B312-E169-FECF-0A3D9F6A2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21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1B085-150A-735F-8D5A-5AEB722C6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7CDED4-2340-60BF-DEA1-A80DC917A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9217A-226F-B5B8-F592-2D3C456AE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D859C-88CA-89F6-C9F8-59CF199CB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22116-7E7E-6C18-BF1E-EFED478DB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3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8521F0-7DFB-B8EE-652B-23AA71D708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284424-15AA-406A-D4E3-55ABB12CF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BCC7B-5460-3476-BA92-52974B6BB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353D1-A59A-0978-8A4D-E4341D3F7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A5F4A-EF4D-C228-F162-0C1CA22B8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08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A2DA-21CD-D806-63A7-D64B0D577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5231C-F9EA-6D28-3DED-CFCC7A37C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E32D0-2BE7-CE9E-1491-B5274C09F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BB08B-A318-2A47-B874-38DFECB14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0FD94-B2B9-AB62-3DF8-B72DE591F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228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DBC65-0FC0-4EE2-8680-12DE3F1F4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F1541-CA20-ACAE-9EF4-473CAE76B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B4EF3-E38D-693F-03ED-9332D4D4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403F3-5A0B-2A3C-F83D-197F80165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32676-E0AC-369D-F0E3-9DE7209E7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11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60DC5-ED09-0958-59C6-B7ADC4C6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291EC-A404-7D1A-07CF-D6EC1B9DE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F5DF8B-FB34-4C2D-25F1-72B942AB64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D1CEA1-632D-E241-15A9-AE35C5FD2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753F1B-6E8F-ACEF-3EAA-BD8D1960E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1EBB42-F5EE-ADBD-6CF2-4BCA6B012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638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566E2-5F68-1E45-A3D1-E22412985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D98C2-1660-F8EA-09C9-8BEE0D64A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37750-708F-7F36-4889-7949CECA13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AA52CF-96E1-6A7C-D6F2-815E55332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22B280-D512-2DC7-D34B-5A5BF8A1D6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D645EB-0D70-1E84-AF80-C35CA9BDB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1EFEB9-5D49-D4AA-5E70-4894BC366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F62550-97C1-758E-03BB-897179E69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93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32E9E-AF6C-C824-6CFE-FE8AA5EFE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57DB5-6558-3F94-2FC5-E09F72531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5E5817-C1BD-1C53-7411-CADDDAA68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7E5415-F848-A5EE-E496-1827B6804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72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06901E-B957-DF5C-7AD3-9BDC77A53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05E019-4118-D108-628A-72C8D176C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73577-4EE6-CCFC-B6F2-BD35F8EDA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735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C519F-E918-23EE-6920-EE2F6CFBE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92EE1-94B4-49AD-C41B-147C267B5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EFD392-3242-B9AD-E4E7-ECBC894331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7AEE9C-C701-E584-5912-31B378F36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0C336B-1C32-8ABE-1E11-925885AE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DD2C9-8DBE-6912-EC5A-F38F72E4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78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B6599-29F2-CC57-2AE9-05E672E9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CF1760-9528-2261-631B-31EEE39778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0DF9C4-8C38-78F5-FFA0-ED3026894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D4A7B-05F9-342F-59A4-C510BA594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5AEC1-4946-0E41-BFEE-FF4C10A0B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DC7AE-950A-831F-A5C1-4D72EDBDC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08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C70294-4849-1AE8-A8A4-A30C0DA47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9EABA-FEA2-EBBC-854B-885CD35D2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D3E32-D58A-A5A5-3311-810689329A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EE73D-6AE9-4A57-8689-F408374076B1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7C3BD-DF6F-1222-7129-3F9B482853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49169-FFE3-DA2F-67E2-723ED39ED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C8348-ECCB-4135-97B5-9AE1E83E5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218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F835D-CE1F-BA43-949B-954F3830C4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CS 551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A57B70-C3CD-0E47-AC9B-474BD81AEE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/>
              <a:t>Spring 2025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08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8FF2-1883-5841-A848-6495C102E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A0491-2DD9-0E4B-AF6E-FED160918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9549C0-52C8-C845-8E11-99C5A2E4E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550"/>
            <a:ext cx="12300290" cy="3336781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5278D5BF-01A5-E143-9473-BF960504BE3C}"/>
              </a:ext>
            </a:extLst>
          </p:cNvPr>
          <p:cNvSpPr/>
          <p:nvPr/>
        </p:nvSpPr>
        <p:spPr>
          <a:xfrm>
            <a:off x="5343118" y="3135385"/>
            <a:ext cx="4322618" cy="1731818"/>
          </a:xfrm>
          <a:prstGeom prst="wedgeRoundRectCallout">
            <a:avLst>
              <a:gd name="adj1" fmla="val -97557"/>
              <a:gd name="adj2" fmla="val -4630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We clear() out s, which changes its value to “”</a:t>
            </a:r>
          </a:p>
        </p:txBody>
      </p:sp>
    </p:spTree>
    <p:extLst>
      <p:ext uri="{BB962C8B-B14F-4D97-AF65-F5344CB8AC3E}">
        <p14:creationId xmlns:p14="http://schemas.microsoft.com/office/powerpoint/2010/main" val="301882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8FF2-1883-5841-A848-6495C102E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A0491-2DD9-0E4B-AF6E-FED160918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9549C0-52C8-C845-8E11-99C5A2E4E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550"/>
            <a:ext cx="12300290" cy="3336781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5278D5BF-01A5-E143-9473-BF960504BE3C}"/>
              </a:ext>
            </a:extLst>
          </p:cNvPr>
          <p:cNvSpPr/>
          <p:nvPr/>
        </p:nvSpPr>
        <p:spPr>
          <a:xfrm>
            <a:off x="5343118" y="3135385"/>
            <a:ext cx="4322618" cy="1731818"/>
          </a:xfrm>
          <a:prstGeom prst="wedgeRoundRectCallout">
            <a:avLst>
              <a:gd name="adj1" fmla="val -97557"/>
              <a:gd name="adj2" fmla="val -4630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 err="1"/>
              <a:t>first_word_index</a:t>
            </a:r>
            <a:r>
              <a:rPr lang="en-US" sz="3200" dirty="0"/>
              <a:t> is now meaningless</a:t>
            </a:r>
          </a:p>
        </p:txBody>
      </p:sp>
    </p:spTree>
    <p:extLst>
      <p:ext uri="{BB962C8B-B14F-4D97-AF65-F5344CB8AC3E}">
        <p14:creationId xmlns:p14="http://schemas.microsoft.com/office/powerpoint/2010/main" val="1958461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8FF2-1883-5841-A848-6495C102E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A0491-2DD9-0E4B-AF6E-FED160918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9549C0-52C8-C845-8E11-99C5A2E4E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550"/>
            <a:ext cx="12300290" cy="333678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DADFA7-3596-554D-9A63-09F9CAE81110}"/>
              </a:ext>
            </a:extLst>
          </p:cNvPr>
          <p:cNvSpPr/>
          <p:nvPr/>
        </p:nvSpPr>
        <p:spPr>
          <a:xfrm>
            <a:off x="1620981" y="3588328"/>
            <a:ext cx="8950037" cy="18980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We could modify the string in a lot of ways that would make </a:t>
            </a:r>
            <a:r>
              <a:rPr lang="en-US" sz="3200" dirty="0" err="1"/>
              <a:t>first_word_index</a:t>
            </a:r>
            <a:r>
              <a:rPr lang="en-US" sz="3200" dirty="0"/>
              <a:t> meaningless!</a:t>
            </a:r>
          </a:p>
        </p:txBody>
      </p:sp>
    </p:spTree>
    <p:extLst>
      <p:ext uri="{BB962C8B-B14F-4D97-AF65-F5344CB8AC3E}">
        <p14:creationId xmlns:p14="http://schemas.microsoft.com/office/powerpoint/2010/main" val="3050561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8BD5F-0B9F-4C43-9E77-663F80B38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3E56F-05CA-2F4F-8EDE-67AE752F0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ACBE2E-F685-8143-97C1-E6F3431CE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98" y="1385455"/>
            <a:ext cx="12155054" cy="407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367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30F29-25B1-491D-9889-99869DAC1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B793A-4698-4D43-992E-968B8BFD4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range operator [</a:t>
            </a:r>
            <a:r>
              <a:rPr lang="en-US" dirty="0" err="1"/>
              <a:t>start..end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Non inclusive of end!</a:t>
            </a:r>
          </a:p>
          <a:p>
            <a:r>
              <a:rPr lang="en-US" dirty="0"/>
              <a:t>[..] </a:t>
            </a:r>
            <a:r>
              <a:rPr lang="en-US" dirty="0">
                <a:sym typeface="Wingdings" panose="05000000000000000000" pitchFamily="2" charset="2"/>
              </a:rPr>
              <a:t> entire String</a:t>
            </a:r>
          </a:p>
          <a:p>
            <a:r>
              <a:rPr lang="en-US" dirty="0">
                <a:sym typeface="Wingdings" panose="05000000000000000000" pitchFamily="2" charset="2"/>
              </a:rPr>
              <a:t>[..end]  index 0 through end – 1</a:t>
            </a:r>
          </a:p>
          <a:p>
            <a:r>
              <a:rPr lang="en-US" dirty="0">
                <a:sym typeface="Wingdings" panose="05000000000000000000" pitchFamily="2" charset="2"/>
              </a:rPr>
              <a:t>[5..]  index 5 through the entire string</a:t>
            </a:r>
          </a:p>
          <a:p>
            <a:r>
              <a:rPr lang="en-US" dirty="0">
                <a:sym typeface="Wingdings" panose="05000000000000000000" pitchFamily="2" charset="2"/>
              </a:rPr>
              <a:t>[5..=6]  indexes 5 through 6 (inclusive)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2A2147-2BC1-4477-8980-5B8C3109B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0275" y="487854"/>
            <a:ext cx="4418381" cy="520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19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30F29-25B1-491D-9889-99869DAC1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B793A-4698-4D43-992E-968B8BFD4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range operator [</a:t>
            </a:r>
            <a:r>
              <a:rPr lang="en-US" dirty="0" err="1"/>
              <a:t>start..end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Non inclusive of end!</a:t>
            </a:r>
          </a:p>
          <a:p>
            <a:r>
              <a:rPr lang="en-US" dirty="0"/>
              <a:t>[..] </a:t>
            </a:r>
            <a:r>
              <a:rPr lang="en-US" dirty="0">
                <a:sym typeface="Wingdings" panose="05000000000000000000" pitchFamily="2" charset="2"/>
              </a:rPr>
              <a:t> entire String</a:t>
            </a:r>
          </a:p>
          <a:p>
            <a:r>
              <a:rPr lang="en-US" dirty="0">
                <a:sym typeface="Wingdings" panose="05000000000000000000" pitchFamily="2" charset="2"/>
              </a:rPr>
              <a:t>[..end]  index 0 through end – 1</a:t>
            </a:r>
          </a:p>
          <a:p>
            <a:r>
              <a:rPr lang="en-US" dirty="0">
                <a:sym typeface="Wingdings" panose="05000000000000000000" pitchFamily="2" charset="2"/>
              </a:rPr>
              <a:t>[5..]  index 5 through the entire string</a:t>
            </a:r>
          </a:p>
          <a:p>
            <a:r>
              <a:rPr lang="en-US" dirty="0">
                <a:sym typeface="Wingdings" panose="05000000000000000000" pitchFamily="2" charset="2"/>
              </a:rPr>
              <a:t>[5..=6]  indexes 5 through 6 (inclusive)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2A2147-2BC1-4477-8980-5B8C3109B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0275" y="487854"/>
            <a:ext cx="4418381" cy="5203065"/>
          </a:xfrm>
          <a:prstGeom prst="rect">
            <a:avLst/>
          </a:prstGeom>
        </p:spPr>
      </p:pic>
      <p:sp>
        <p:nvSpPr>
          <p:cNvPr id="4" name="Explosion: 8 Points 3">
            <a:extLst>
              <a:ext uri="{FF2B5EF4-FFF2-40B4-BE49-F238E27FC236}">
                <a16:creationId xmlns:a16="http://schemas.microsoft.com/office/drawing/2014/main" id="{50A60650-0A22-4308-8A88-1730A3172A6E}"/>
              </a:ext>
            </a:extLst>
          </p:cNvPr>
          <p:cNvSpPr/>
          <p:nvPr/>
        </p:nvSpPr>
        <p:spPr>
          <a:xfrm>
            <a:off x="1893194" y="0"/>
            <a:ext cx="8624552" cy="6650395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Strings in rust are UTF-8 encoded, so, technically speaking, you can only slice them up across valid UTF-8 boundaries</a:t>
            </a:r>
          </a:p>
        </p:txBody>
      </p:sp>
    </p:spTree>
    <p:extLst>
      <p:ext uri="{BB962C8B-B14F-4D97-AF65-F5344CB8AC3E}">
        <p14:creationId xmlns:p14="http://schemas.microsoft.com/office/powerpoint/2010/main" val="2880000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301E-1075-D345-B34E-09E4C1D25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4B7DE-B534-2345-9539-EE0275888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AA7EBD-3066-DA42-9676-98A5BC14F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163"/>
            <a:ext cx="12192000" cy="65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294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247A6-7328-0046-9D94-454C7038D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5F3FA-D10F-D947-A795-8521D344C1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81957-0B01-F246-B24C-EA6588FEF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1638"/>
            <a:ext cx="12192000" cy="447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448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247A6-7328-0046-9D94-454C7038D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81957-0B01-F246-B24C-EA6588FEF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1638"/>
            <a:ext cx="12192000" cy="4474724"/>
          </a:xfrm>
          <a:prstGeom prst="rect">
            <a:avLst/>
          </a:prstGeom>
        </p:spPr>
      </p:pic>
      <p:pic>
        <p:nvPicPr>
          <p:cNvPr id="6" name="Content Placeholder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A4C561F-5240-2049-A9F1-3F0B8A41CE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5691" y="274935"/>
            <a:ext cx="11180618" cy="6308130"/>
          </a:xfrm>
        </p:spPr>
      </p:pic>
    </p:spTree>
    <p:extLst>
      <p:ext uri="{BB962C8B-B14F-4D97-AF65-F5344CB8AC3E}">
        <p14:creationId xmlns:p14="http://schemas.microsoft.com/office/powerpoint/2010/main" val="12989960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247A6-7328-0046-9D94-454C7038D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81957-0B01-F246-B24C-EA6588FEF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1638"/>
            <a:ext cx="12192000" cy="4474724"/>
          </a:xfrm>
          <a:prstGeom prst="rect">
            <a:avLst/>
          </a:prstGeom>
        </p:spPr>
      </p:pic>
      <p:pic>
        <p:nvPicPr>
          <p:cNvPr id="6" name="Content Placeholder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A4C561F-5240-2049-A9F1-3F0B8A41CE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5691" y="274935"/>
            <a:ext cx="11180618" cy="6308130"/>
          </a:xfr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B689537-A802-6D42-9741-C6298B57130B}"/>
              </a:ext>
            </a:extLst>
          </p:cNvPr>
          <p:cNvSpPr/>
          <p:nvPr/>
        </p:nvSpPr>
        <p:spPr>
          <a:xfrm>
            <a:off x="249382" y="138545"/>
            <a:ext cx="11720945" cy="27847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Can eliminate the first one by making s mutable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Second error does not go away though…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Why?!?</a:t>
            </a:r>
          </a:p>
        </p:txBody>
      </p:sp>
    </p:spTree>
    <p:extLst>
      <p:ext uri="{BB962C8B-B14F-4D97-AF65-F5344CB8AC3E}">
        <p14:creationId xmlns:p14="http://schemas.microsoft.com/office/powerpoint/2010/main" val="3270157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0E100-6576-7D41-8E60-07F6D0E9A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1DE3E-2CDF-214F-A536-E694BA34D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write a function that takes in a string and returns the first word of that string</a:t>
            </a:r>
          </a:p>
          <a:p>
            <a:pPr lvl="1"/>
            <a:r>
              <a:rPr lang="en-US" dirty="0"/>
              <a:t>If it doesn’t find a space anywhere in the string, it returns entire string</a:t>
            </a:r>
          </a:p>
          <a:p>
            <a:pPr lvl="1"/>
            <a:r>
              <a:rPr lang="en-US" dirty="0"/>
              <a:t>We can add some efficiency by just using some kind of reference to the string instead of </a:t>
            </a:r>
            <a:r>
              <a:rPr lang="en-US" b="1" i="1" dirty="0"/>
              <a:t>moving</a:t>
            </a:r>
            <a:r>
              <a:rPr lang="en-US" dirty="0"/>
              <a:t> it.</a:t>
            </a:r>
          </a:p>
          <a:p>
            <a:pPr lvl="2"/>
            <a:r>
              <a:rPr lang="en-US" dirty="0"/>
              <a:t>A move implies some sort of </a:t>
            </a:r>
            <a:r>
              <a:rPr lang="en-US" i="1" dirty="0" err="1"/>
              <a:t>memcpy</a:t>
            </a:r>
            <a:r>
              <a:rPr lang="en-US" i="1" dirty="0"/>
              <a:t>()</a:t>
            </a:r>
            <a:r>
              <a:rPr lang="en-US" dirty="0"/>
              <a:t> 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dirty="0" err="1"/>
              <a:t>fn</a:t>
            </a:r>
            <a:r>
              <a:rPr lang="en-US" dirty="0"/>
              <a:t> </a:t>
            </a:r>
            <a:r>
              <a:rPr lang="en-US" dirty="0" err="1"/>
              <a:t>first_word</a:t>
            </a:r>
            <a:r>
              <a:rPr lang="en-US" dirty="0"/>
              <a:t>(s: &amp;String) -&gt; ?</a:t>
            </a:r>
          </a:p>
          <a:p>
            <a:pPr lvl="1"/>
            <a:r>
              <a:rPr lang="en-US" dirty="0"/>
              <a:t>What should we return?</a:t>
            </a:r>
          </a:p>
          <a:p>
            <a:pPr lvl="1"/>
            <a:r>
              <a:rPr lang="en-US" dirty="0"/>
              <a:t>We haven’t talked about getting part of a string</a:t>
            </a:r>
          </a:p>
          <a:p>
            <a:pPr lvl="1"/>
            <a:r>
              <a:rPr lang="en-US" dirty="0"/>
              <a:t>Maybe we should return the index of the end of that word?</a:t>
            </a:r>
          </a:p>
        </p:txBody>
      </p:sp>
    </p:spTree>
    <p:extLst>
      <p:ext uri="{BB962C8B-B14F-4D97-AF65-F5344CB8AC3E}">
        <p14:creationId xmlns:p14="http://schemas.microsoft.com/office/powerpoint/2010/main" val="3444580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247A6-7328-0046-9D94-454C7038D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81957-0B01-F246-B24C-EA6588FEF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1638"/>
            <a:ext cx="12192000" cy="4474724"/>
          </a:xfrm>
          <a:prstGeom prst="rect">
            <a:avLst/>
          </a:prstGeom>
        </p:spPr>
      </p:pic>
      <p:pic>
        <p:nvPicPr>
          <p:cNvPr id="6" name="Content Placeholder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A4C561F-5240-2049-A9F1-3F0B8A41CE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5691" y="274935"/>
            <a:ext cx="11180618" cy="6308130"/>
          </a:xfr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B689537-A802-6D42-9741-C6298B57130B}"/>
              </a:ext>
            </a:extLst>
          </p:cNvPr>
          <p:cNvSpPr/>
          <p:nvPr/>
        </p:nvSpPr>
        <p:spPr>
          <a:xfrm>
            <a:off x="249382" y="138544"/>
            <a:ext cx="11720945" cy="31172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Reference rules: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At any given time, you can have </a:t>
            </a:r>
            <a:r>
              <a:rPr lang="en-US" sz="3200" b="1" i="1" dirty="0"/>
              <a:t>one</a:t>
            </a:r>
            <a:r>
              <a:rPr lang="en-US" sz="3200" dirty="0"/>
              <a:t> mutable reference </a:t>
            </a:r>
            <a:r>
              <a:rPr lang="en-US" sz="3200" i="1" dirty="0"/>
              <a:t>or</a:t>
            </a:r>
            <a:r>
              <a:rPr lang="en-US" sz="3200" dirty="0"/>
              <a:t> </a:t>
            </a:r>
            <a:r>
              <a:rPr lang="en-US" sz="3200" b="1" i="1" dirty="0"/>
              <a:t>any number</a:t>
            </a:r>
            <a:r>
              <a:rPr lang="en-US" sz="3200" dirty="0"/>
              <a:t> of immutable references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/>
              <a:t>References must always be valid</a:t>
            </a:r>
          </a:p>
        </p:txBody>
      </p:sp>
    </p:spTree>
    <p:extLst>
      <p:ext uri="{BB962C8B-B14F-4D97-AF65-F5344CB8AC3E}">
        <p14:creationId xmlns:p14="http://schemas.microsoft.com/office/powerpoint/2010/main" val="37912951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A8F88-ABA3-EC4A-9D8A-66CEAFBC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CC31C-9A2D-7F42-BA6D-EE23BE7CC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B05095-F076-864C-BBD8-083887BF3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6" y="1316182"/>
            <a:ext cx="12207392" cy="422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281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A8F88-ABA3-EC4A-9D8A-66CEAFBC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CC31C-9A2D-7F42-BA6D-EE23BE7CC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759919-6185-F847-95C9-3BA6702E4EE2}"/>
              </a:ext>
            </a:extLst>
          </p:cNvPr>
          <p:cNvSpPr txBox="1"/>
          <p:nvPr/>
        </p:nvSpPr>
        <p:spPr>
          <a:xfrm>
            <a:off x="374073" y="4405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B05095-F076-864C-BBD8-083887BF3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6" y="1316182"/>
            <a:ext cx="12207392" cy="4225636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32ADC6FD-2775-9F4B-AC7B-2C793EB1F359}"/>
              </a:ext>
            </a:extLst>
          </p:cNvPr>
          <p:cNvSpPr/>
          <p:nvPr/>
        </p:nvSpPr>
        <p:spPr>
          <a:xfrm>
            <a:off x="4068501" y="98714"/>
            <a:ext cx="4322618" cy="1731818"/>
          </a:xfrm>
          <a:prstGeom prst="wedgeRoundRectCallout">
            <a:avLst>
              <a:gd name="adj1" fmla="val -80250"/>
              <a:gd name="adj2" fmla="val 6410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/>
              <a:t>s </a:t>
            </a:r>
            <a:r>
              <a:rPr lang="en-US" sz="3200" dirty="0"/>
              <a:t>is a mutable reference to a String</a:t>
            </a:r>
          </a:p>
        </p:txBody>
      </p:sp>
    </p:spTree>
    <p:extLst>
      <p:ext uri="{BB962C8B-B14F-4D97-AF65-F5344CB8AC3E}">
        <p14:creationId xmlns:p14="http://schemas.microsoft.com/office/powerpoint/2010/main" val="1933479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A8F88-ABA3-EC4A-9D8A-66CEAFBC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CC31C-9A2D-7F42-BA6D-EE23BE7CC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759919-6185-F847-95C9-3BA6702E4EE2}"/>
              </a:ext>
            </a:extLst>
          </p:cNvPr>
          <p:cNvSpPr txBox="1"/>
          <p:nvPr/>
        </p:nvSpPr>
        <p:spPr>
          <a:xfrm>
            <a:off x="374073" y="4405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B05095-F076-864C-BBD8-083887BF3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6" y="1316182"/>
            <a:ext cx="12207392" cy="4225636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32ADC6FD-2775-9F4B-AC7B-2C793EB1F359}"/>
              </a:ext>
            </a:extLst>
          </p:cNvPr>
          <p:cNvSpPr/>
          <p:nvPr/>
        </p:nvSpPr>
        <p:spPr>
          <a:xfrm>
            <a:off x="4705810" y="681037"/>
            <a:ext cx="4322618" cy="1731818"/>
          </a:xfrm>
          <a:prstGeom prst="wedgeRoundRectCallout">
            <a:avLst>
              <a:gd name="adj1" fmla="val -14545"/>
              <a:gd name="adj2" fmla="val 7770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 err="1"/>
              <a:t>first_word_slice</a:t>
            </a:r>
            <a:r>
              <a:rPr lang="en-US" sz="3200" i="1" dirty="0"/>
              <a:t>() </a:t>
            </a:r>
            <a:r>
              <a:rPr lang="en-US" sz="3200" dirty="0"/>
              <a:t>borrows an immutable reference to </a:t>
            </a:r>
            <a:r>
              <a:rPr lang="en-US" sz="3200" i="1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8184451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A8F88-ABA3-EC4A-9D8A-66CEAFBC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CC31C-9A2D-7F42-BA6D-EE23BE7CC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759919-6185-F847-95C9-3BA6702E4EE2}"/>
              </a:ext>
            </a:extLst>
          </p:cNvPr>
          <p:cNvSpPr txBox="1"/>
          <p:nvPr/>
        </p:nvSpPr>
        <p:spPr>
          <a:xfrm>
            <a:off x="374073" y="4405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B05095-F076-864C-BBD8-083887BF3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6" y="1316182"/>
            <a:ext cx="12207392" cy="4225636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32ADC6FD-2775-9F4B-AC7B-2C793EB1F359}"/>
              </a:ext>
            </a:extLst>
          </p:cNvPr>
          <p:cNvSpPr/>
          <p:nvPr/>
        </p:nvSpPr>
        <p:spPr>
          <a:xfrm>
            <a:off x="4705810" y="681037"/>
            <a:ext cx="4322618" cy="1731818"/>
          </a:xfrm>
          <a:prstGeom prst="wedgeRoundRectCallout">
            <a:avLst>
              <a:gd name="adj1" fmla="val -14545"/>
              <a:gd name="adj2" fmla="val 7770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 err="1"/>
              <a:t>first_word_slice</a:t>
            </a:r>
            <a:r>
              <a:rPr lang="en-US" sz="3200" i="1" dirty="0"/>
              <a:t>() </a:t>
            </a:r>
            <a:r>
              <a:rPr lang="en-US" sz="3200" dirty="0"/>
              <a:t>returns an </a:t>
            </a:r>
            <a:r>
              <a:rPr lang="en-US" sz="3200" i="1" dirty="0"/>
              <a:t>immutable</a:t>
            </a:r>
            <a:r>
              <a:rPr lang="en-US" sz="3200" dirty="0"/>
              <a:t> reference into s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2867150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A8F88-ABA3-EC4A-9D8A-66CEAFBC3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CC31C-9A2D-7F42-BA6D-EE23BE7CC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759919-6185-F847-95C9-3BA6702E4EE2}"/>
              </a:ext>
            </a:extLst>
          </p:cNvPr>
          <p:cNvSpPr txBox="1"/>
          <p:nvPr/>
        </p:nvSpPr>
        <p:spPr>
          <a:xfrm>
            <a:off x="374073" y="44057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B05095-F076-864C-BBD8-083887BF3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6" y="1316182"/>
            <a:ext cx="12207392" cy="4225636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32ADC6FD-2775-9F4B-AC7B-2C793EB1F359}"/>
              </a:ext>
            </a:extLst>
          </p:cNvPr>
          <p:cNvSpPr/>
          <p:nvPr/>
        </p:nvSpPr>
        <p:spPr>
          <a:xfrm>
            <a:off x="3098681" y="1415832"/>
            <a:ext cx="5504991" cy="2013167"/>
          </a:xfrm>
          <a:prstGeom prst="wedgeRoundRectCallout">
            <a:avLst>
              <a:gd name="adj1" fmla="val -52090"/>
              <a:gd name="adj2" fmla="val 6961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i="1" dirty="0"/>
              <a:t>clear() </a:t>
            </a:r>
            <a:r>
              <a:rPr lang="en-US" sz="3200" dirty="0"/>
              <a:t>requires a mutable reference, but we already have an immutable reference into </a:t>
            </a:r>
            <a:r>
              <a:rPr lang="en-US" sz="3200" i="1" dirty="0"/>
              <a:t>s</a:t>
            </a:r>
            <a:r>
              <a:rPr lang="en-US" sz="3200" dirty="0"/>
              <a:t>, so compiler stops us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12221171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956C8-F2EE-6D44-8294-E57BF6694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also make things a bit cleaner…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85B5A-CBA7-814C-B880-A7BBB5BD2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our function signature to make things more flexible</a:t>
            </a:r>
          </a:p>
          <a:p>
            <a:r>
              <a:rPr lang="en-US" dirty="0"/>
              <a:t>Remember that &amp;str and String are not the same</a:t>
            </a:r>
          </a:p>
          <a:p>
            <a:r>
              <a:rPr lang="en-US" dirty="0"/>
              <a:t>&amp;str is a slice</a:t>
            </a:r>
          </a:p>
          <a:p>
            <a:r>
              <a:rPr lang="en-US" dirty="0"/>
              <a:t>We can easily borrow a slice from a String </a:t>
            </a:r>
            <a:r>
              <a:rPr lang="en-US" dirty="0" err="1"/>
              <a:t>tho</a:t>
            </a:r>
            <a:r>
              <a:rPr lang="en-US" dirty="0"/>
              <a:t>!</a:t>
            </a:r>
          </a:p>
          <a:p>
            <a:r>
              <a:rPr lang="en-US" dirty="0"/>
              <a:t>Parameterize on &amp;str instead of &amp;String</a:t>
            </a:r>
          </a:p>
        </p:txBody>
      </p:sp>
    </p:spTree>
    <p:extLst>
      <p:ext uri="{BB962C8B-B14F-4D97-AF65-F5344CB8AC3E}">
        <p14:creationId xmlns:p14="http://schemas.microsoft.com/office/powerpoint/2010/main" val="150113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5B6EE-8E1B-0548-B413-3EC5C9EAB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878A1-56D9-8646-A49D-3A1E80959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E9E521-5D11-D44E-809D-DC2508B43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062"/>
            <a:ext cx="12192000" cy="627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790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5B6EE-8E1B-0548-B413-3EC5C9EAB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878A1-56D9-8646-A49D-3A1E80959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E9E521-5D11-D44E-809D-DC2508B43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062"/>
            <a:ext cx="12192000" cy="6276813"/>
          </a:xfrm>
          <a:prstGeom prst="rect">
            <a:avLst/>
          </a:prstGeom>
        </p:spPr>
      </p:pic>
      <p:sp>
        <p:nvSpPr>
          <p:cNvPr id="5" name="Explosion 2 4">
            <a:extLst>
              <a:ext uri="{FF2B5EF4-FFF2-40B4-BE49-F238E27FC236}">
                <a16:creationId xmlns:a16="http://schemas.microsoft.com/office/drawing/2014/main" id="{507E6844-B345-0144-A2E4-6E9CDD175C5D}"/>
              </a:ext>
            </a:extLst>
          </p:cNvPr>
          <p:cNvSpPr/>
          <p:nvPr/>
        </p:nvSpPr>
        <p:spPr>
          <a:xfrm>
            <a:off x="7453746" y="3197225"/>
            <a:ext cx="3186545" cy="2408527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Will it compile?</a:t>
            </a:r>
          </a:p>
        </p:txBody>
      </p:sp>
    </p:spTree>
    <p:extLst>
      <p:ext uri="{BB962C8B-B14F-4D97-AF65-F5344CB8AC3E}">
        <p14:creationId xmlns:p14="http://schemas.microsoft.com/office/powerpoint/2010/main" val="510583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5B6EE-8E1B-0548-B413-3EC5C9EAB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E9E521-5D11-D44E-809D-DC2508B43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062"/>
            <a:ext cx="12192000" cy="6276813"/>
          </a:xfrm>
          <a:prstGeom prst="rect">
            <a:avLst/>
          </a:prstGeom>
        </p:spPr>
      </p:pic>
      <p:pic>
        <p:nvPicPr>
          <p:cNvPr id="9" name="Content Placeholder 8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92FF52C3-9204-DA43-8120-2411C5CFA9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4866765"/>
          </a:xfrm>
        </p:spPr>
      </p:pic>
    </p:spTree>
    <p:extLst>
      <p:ext uri="{BB962C8B-B14F-4D97-AF65-F5344CB8AC3E}">
        <p14:creationId xmlns:p14="http://schemas.microsoft.com/office/powerpoint/2010/main" val="1819460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5B6EE-8E1B-0548-B413-3EC5C9EAB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E9E521-5D11-D44E-809D-DC2508B43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062"/>
            <a:ext cx="12192000" cy="6276813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706F1D-EE9F-B645-86F7-EF11AAB2E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6672F0FC-A5CB-2E4C-93AA-144043640FC0}"/>
              </a:ext>
            </a:extLst>
          </p:cNvPr>
          <p:cNvSpPr/>
          <p:nvPr/>
        </p:nvSpPr>
        <p:spPr>
          <a:xfrm>
            <a:off x="3435926" y="5001490"/>
            <a:ext cx="415637" cy="568036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990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45ACC-88FE-C043-A6E5-819AF0688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79BDF-0B15-1E4D-843C-A2384A453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B2EA0C-2EFA-4649-8096-05731DFBA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0593"/>
            <a:ext cx="12192000" cy="627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879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3FFCB-A8A0-1040-B5F4-4A2AF5C80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0F27B8D-21F0-324A-AEFF-B323DB77F5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63" y="4190639"/>
            <a:ext cx="12137637" cy="1198779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9DD08F-FD16-854E-BE8D-8A8600BAA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60" y="96983"/>
            <a:ext cx="12150679" cy="368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1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8FF2-1883-5841-A848-6495C102E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A0491-2DD9-0E4B-AF6E-FED160918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9549C0-52C8-C845-8E11-99C5A2E4E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550"/>
            <a:ext cx="12300290" cy="333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915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427</Words>
  <Application>Microsoft Office PowerPoint</Application>
  <PresentationFormat>Widescreen</PresentationFormat>
  <Paragraphs>52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 Theme</vt:lpstr>
      <vt:lpstr>CS 551</vt:lpstr>
      <vt:lpstr>Slices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String Slices</vt:lpstr>
      <vt:lpstr>String Slices</vt:lpstr>
      <vt:lpstr>String Slices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can also make things a bit cleaner…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Jeremy Blackburn</dc:creator>
  <cp:lastModifiedBy>Jeremy Blackburn</cp:lastModifiedBy>
  <cp:revision>11</cp:revision>
  <dcterms:created xsi:type="dcterms:W3CDTF">2023-01-18T12:26:49Z</dcterms:created>
  <dcterms:modified xsi:type="dcterms:W3CDTF">2025-01-06T14:10:25Z</dcterms:modified>
</cp:coreProperties>
</file>

<file path=docProps/thumbnail.jpeg>
</file>